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Slab"/>
      <p:regular r:id="rId17"/>
      <p:bold r:id="rId18"/>
    </p:embeddedFont>
    <p:embeddedFont>
      <p:font typeface="Roboto"/>
      <p:regular r:id="rId19"/>
      <p:bold r:id="rId20"/>
      <p:italic r:id="rId21"/>
      <p:boldItalic r:id="rId22"/>
    </p:embeddedFont>
    <p:embeddedFont>
      <p:font typeface="Roboto Medium"/>
      <p:regular r:id="rId23"/>
      <p:bold r:id="rId24"/>
      <p:italic r:id="rId25"/>
      <p:boldItalic r:id="rId26"/>
    </p:embeddedFont>
    <p:embeddedFont>
      <p:font typeface="Nunito"/>
      <p:regular r:id="rId27"/>
      <p:bold r:id="rId28"/>
      <p:italic r:id="rId29"/>
      <p:boldItalic r:id="rId30"/>
    </p:embeddedFont>
    <p:embeddedFont>
      <p:font typeface="Montserrat"/>
      <p:regular r:id="rId31"/>
      <p:bold r:id="rId32"/>
      <p:italic r:id="rId33"/>
      <p:boldItalic r:id="rId34"/>
    </p:embeddedFont>
    <p:embeddedFont>
      <p:font typeface="Helvetica Neue"/>
      <p:regular r:id="rId35"/>
      <p:bold r:id="rId36"/>
      <p:italic r:id="rId37"/>
      <p:boldItalic r:id="rId38"/>
    </p:embeddedFont>
    <p:embeddedFont>
      <p:font typeface="Helvetica Neue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3" roundtripDataSignature="AMtx7mhosBuv+YTPrCz6p4qF8u8t2UHL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font" Target="fonts/Roboto-bold.fntdata"/><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font" Target="fonts/Roboto-boldItalic.fntdata"/><Relationship Id="rId21" Type="http://schemas.openxmlformats.org/officeDocument/2006/relationships/font" Target="fonts/Roboto-italic.fntdata"/><Relationship Id="rId43" Type="http://customschemas.google.com/relationships/presentationmetadata" Target="meta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font" Target="fonts/Nunito-boldItalic.fntdata"/><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font" Target="fonts/RobotoSlab-regular.fntdata"/><Relationship Id="rId39" Type="http://schemas.openxmlformats.org/officeDocument/2006/relationships/font" Target="fonts/HelveticaNeueLight-regular.fntdata"/><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font" Target="fonts/Roboto-regular.fntdata"/><Relationship Id="rId18" Type="http://schemas.openxmlformats.org/officeDocument/2006/relationships/font" Target="fonts/RobotoSlab-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2b7aa68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a2b7aa685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88b72e6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d88b72e6a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88b72e6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d88b72e6a6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88b72e6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d88b72e6a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88b72e6a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88b72e6a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88b72e6a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d88b72e6a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88b72e6a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88b72e6a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8.jpg"/><Relationship Id="rId6"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3.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hyperlink" Target="https://scikit-learn.org/stable/modules/generated/sklearn.ensemble.RandomForestRegressor.html?highlight=randomforest#sklearn.ensemble.RandomForestRegressor" TargetMode="External"/><Relationship Id="rId6" Type="http://schemas.openxmlformats.org/officeDocument/2006/relationships/hyperlink" Target="https://scikit-learn.org/stable/modules/generated/sklearn.ensemble.RandomForestClassifier.html?highlight=randomforest#sklearn.ensemble.RandomForestClassifi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hyperlink" Target="https://scikit-learn.org/stable/modules/generated/sklearn.ensemble.AdaBoostRegressor.html?highlight=adaboost#sklearn.ensemble.AdaBoostRegressor" TargetMode="External"/><Relationship Id="rId5" Type="http://schemas.openxmlformats.org/officeDocument/2006/relationships/hyperlink" Target="https://scikit-learn.org/stable/modules/generated/sklearn.ensemble.AdaBoostClassifier.html?highlight=adaboost#sklearn.ensemble.AdaBoostClassifier" TargetMode="External"/><Relationship Id="rId6" Type="http://schemas.openxmlformats.org/officeDocument/2006/relationships/hyperlink" Target="https://scikit-learn.org/stable/modules/generated/sklearn.ensemble.GradientBoostingRegressor.html#sklearn.ensemble.GradientBoostingRegressor" TargetMode="External"/><Relationship Id="rId7" Type="http://schemas.openxmlformats.org/officeDocument/2006/relationships/hyperlink" Target="https://scikit-learn.org/stable/modules/generated/sklearn.ensemble.GradientBoostingClassifier.html#sklearn.ensemble.GradientBoostingClassifier" TargetMode="External"/><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hyperlink" Target="https://machinelearningmastery.com/stacking-ensemble-machine-learning-with-pyth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Ensemble methods.</a:t>
            </a:r>
            <a:endParaRPr>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ga0aef77d17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ENSEMBLE METHODS MAIN IDEA</a:t>
            </a:r>
            <a:endParaRPr b="0" i="0" sz="2100" u="none" cap="none" strike="noStrike">
              <a:solidFill>
                <a:srgbClr val="2DC5FA"/>
              </a:solidFill>
              <a:latin typeface="Montserrat"/>
              <a:ea typeface="Montserrat"/>
              <a:cs typeface="Montserrat"/>
              <a:sym typeface="Montserrat"/>
            </a:endParaRPr>
          </a:p>
        </p:txBody>
      </p:sp>
      <p:sp>
        <p:nvSpPr>
          <p:cNvPr id="226" name="Google Shape;226;ga0aef77d17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27" name="Google Shape;227;ga0aef77d17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1800"/>
              </a:spcBef>
              <a:spcAft>
                <a:spcPts val="0"/>
              </a:spcAft>
              <a:buClr>
                <a:srgbClr val="172B4D"/>
              </a:buClr>
              <a:buSzPts val="1300"/>
              <a:buFont typeface="Roboto"/>
              <a:buChar char="●"/>
            </a:pPr>
            <a:r>
              <a:rPr lang="en" sz="1300">
                <a:solidFill>
                  <a:srgbClr val="172B4D"/>
                </a:solidFill>
                <a:highlight>
                  <a:srgbClr val="FFFFFF"/>
                </a:highlight>
                <a:latin typeface="Roboto"/>
                <a:ea typeface="Roboto"/>
                <a:cs typeface="Roboto"/>
                <a:sym typeface="Roboto"/>
              </a:rPr>
              <a:t>Combine multiple ML models in order to have a better prediction</a:t>
            </a:r>
            <a:endParaRPr sz="1300">
              <a:solidFill>
                <a:srgbClr val="172B4D"/>
              </a:solidFill>
              <a:highlight>
                <a:srgbClr val="FFFFFF"/>
              </a:highlight>
              <a:latin typeface="Roboto"/>
              <a:ea typeface="Roboto"/>
              <a:cs typeface="Roboto"/>
              <a:sym typeface="Roboto"/>
            </a:endParaRPr>
          </a:p>
          <a:p>
            <a:pPr indent="-311150" lvl="0" marL="457200" marR="0" rtl="0" algn="l">
              <a:lnSpc>
                <a:spcPct val="115000"/>
              </a:lnSpc>
              <a:spcBef>
                <a:spcPts val="1800"/>
              </a:spcBef>
              <a:spcAft>
                <a:spcPts val="0"/>
              </a:spcAft>
              <a:buClr>
                <a:srgbClr val="172B4D"/>
              </a:buClr>
              <a:buSzPts val="1300"/>
              <a:buFont typeface="Roboto"/>
              <a:buChar char="●"/>
            </a:pPr>
            <a:r>
              <a:rPr lang="en" sz="1300">
                <a:solidFill>
                  <a:srgbClr val="172B4D"/>
                </a:solidFill>
                <a:highlight>
                  <a:srgbClr val="FFFFFF"/>
                </a:highlight>
                <a:latin typeface="Roboto"/>
                <a:ea typeface="Roboto"/>
                <a:cs typeface="Roboto"/>
                <a:sym typeface="Roboto"/>
              </a:rPr>
              <a:t>We can combine models with two approaches:</a:t>
            </a:r>
            <a:endParaRPr sz="1300">
              <a:solidFill>
                <a:srgbClr val="172B4D"/>
              </a:solidFill>
              <a:highlight>
                <a:srgbClr val="FFFFFF"/>
              </a:highlight>
              <a:latin typeface="Roboto"/>
              <a:ea typeface="Roboto"/>
              <a:cs typeface="Roboto"/>
              <a:sym typeface="Roboto"/>
            </a:endParaRPr>
          </a:p>
          <a:p>
            <a:pPr indent="-311150" lvl="1" marL="914400" marR="0" rtl="0" algn="l">
              <a:lnSpc>
                <a:spcPct val="115000"/>
              </a:lnSpc>
              <a:spcBef>
                <a:spcPts val="1800"/>
              </a:spcBef>
              <a:spcAft>
                <a:spcPts val="0"/>
              </a:spcAft>
              <a:buClr>
                <a:srgbClr val="172B4D"/>
              </a:buClr>
              <a:buSzPts val="1300"/>
              <a:buFont typeface="Roboto"/>
              <a:buChar char="○"/>
            </a:pPr>
            <a:r>
              <a:rPr lang="en" sz="1300">
                <a:solidFill>
                  <a:srgbClr val="172B4D"/>
                </a:solidFill>
                <a:highlight>
                  <a:srgbClr val="FFFFFF"/>
                </a:highlight>
                <a:latin typeface="Roboto"/>
                <a:ea typeface="Roboto"/>
                <a:cs typeface="Roboto"/>
                <a:sym typeface="Roboto"/>
              </a:rPr>
              <a:t>Parallel </a:t>
            </a:r>
            <a:r>
              <a:rPr lang="en" sz="1300">
                <a:solidFill>
                  <a:srgbClr val="172B4D"/>
                </a:solidFill>
                <a:highlight>
                  <a:srgbClr val="FFFFFF"/>
                </a:highlight>
                <a:latin typeface="Roboto"/>
                <a:ea typeface="Roboto"/>
                <a:cs typeface="Roboto"/>
                <a:sym typeface="Roboto"/>
              </a:rPr>
              <a:t>ensemble</a:t>
            </a:r>
            <a:endParaRPr sz="1300">
              <a:solidFill>
                <a:srgbClr val="172B4D"/>
              </a:solidFill>
              <a:highlight>
                <a:srgbClr val="FFFFFF"/>
              </a:highlight>
              <a:latin typeface="Roboto"/>
              <a:ea typeface="Roboto"/>
              <a:cs typeface="Roboto"/>
              <a:sym typeface="Roboto"/>
            </a:endParaRPr>
          </a:p>
          <a:p>
            <a:pPr indent="-311150" lvl="1" marL="914400" marR="0" rtl="0" algn="l">
              <a:lnSpc>
                <a:spcPct val="115000"/>
              </a:lnSpc>
              <a:spcBef>
                <a:spcPts val="1800"/>
              </a:spcBef>
              <a:spcAft>
                <a:spcPts val="0"/>
              </a:spcAft>
              <a:buClr>
                <a:srgbClr val="172B4D"/>
              </a:buClr>
              <a:buSzPts val="1300"/>
              <a:buFont typeface="Roboto"/>
              <a:buChar char="○"/>
            </a:pPr>
            <a:r>
              <a:rPr lang="en" sz="1300">
                <a:solidFill>
                  <a:srgbClr val="172B4D"/>
                </a:solidFill>
                <a:highlight>
                  <a:srgbClr val="FFFFFF"/>
                </a:highlight>
                <a:latin typeface="Roboto"/>
                <a:ea typeface="Roboto"/>
                <a:cs typeface="Roboto"/>
                <a:sym typeface="Roboto"/>
              </a:rPr>
              <a:t>Sequential ensemble</a:t>
            </a:r>
            <a:endParaRPr sz="13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ga2b7aa6857_0_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PARALLEL ENSEMBLE METHODS</a:t>
            </a:r>
            <a:endParaRPr b="0" i="0" sz="2100" u="none" cap="none" strike="noStrike">
              <a:solidFill>
                <a:srgbClr val="2DC5FA"/>
              </a:solidFill>
              <a:latin typeface="Montserrat"/>
              <a:ea typeface="Montserrat"/>
              <a:cs typeface="Montserrat"/>
              <a:sym typeface="Montserrat"/>
            </a:endParaRPr>
          </a:p>
        </p:txBody>
      </p:sp>
      <p:sp>
        <p:nvSpPr>
          <p:cNvPr id="233" name="Google Shape;233;ga2b7aa6857_0_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4" name="Google Shape;234;ga2b7aa6857_0_1"/>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Improve multiple </a:t>
            </a:r>
            <a:r>
              <a:rPr lang="en">
                <a:solidFill>
                  <a:srgbClr val="172B4D"/>
                </a:solidFill>
                <a:highlight>
                  <a:srgbClr val="FFFFFF"/>
                </a:highlight>
                <a:latin typeface="Roboto"/>
                <a:ea typeface="Roboto"/>
                <a:cs typeface="Roboto"/>
                <a:sym typeface="Roboto"/>
              </a:rPr>
              <a:t>unstable ML models</a:t>
            </a:r>
            <a:endParaRPr>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None/>
            </a:pPr>
            <a:r>
              <a:t/>
            </a:r>
            <a:endParaRPr>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35" name="Google Shape;235;ga2b7aa6857_0_1"/>
          <p:cNvPicPr preferRelativeResize="0"/>
          <p:nvPr/>
        </p:nvPicPr>
        <p:blipFill>
          <a:blip r:embed="rId4">
            <a:alphaModFix/>
          </a:blip>
          <a:stretch>
            <a:fillRect/>
          </a:stretch>
        </p:blipFill>
        <p:spPr>
          <a:xfrm>
            <a:off x="2218125" y="2018400"/>
            <a:ext cx="4253075" cy="2526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gd88b72e6a6_0_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PARALLEL ENSEMBLE METHODS: RANDOM FOREST</a:t>
            </a:r>
            <a:endParaRPr b="0" i="0" sz="2100" u="none" cap="none" strike="noStrike">
              <a:solidFill>
                <a:srgbClr val="2DC5FA"/>
              </a:solidFill>
              <a:latin typeface="Montserrat"/>
              <a:ea typeface="Montserrat"/>
              <a:cs typeface="Montserrat"/>
              <a:sym typeface="Montserrat"/>
            </a:endParaRPr>
          </a:p>
        </p:txBody>
      </p:sp>
      <p:sp>
        <p:nvSpPr>
          <p:cNvPr id="241" name="Google Shape;241;gd88b72e6a6_0_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2" name="Google Shape;242;gd88b72e6a6_0_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Best example: Random Forests:</a:t>
            </a:r>
            <a:endParaRPr>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The </a:t>
            </a:r>
            <a:r>
              <a:rPr b="1" lang="en">
                <a:solidFill>
                  <a:srgbClr val="172B4D"/>
                </a:solidFill>
                <a:highlight>
                  <a:srgbClr val="FFFFFF"/>
                </a:highlight>
                <a:latin typeface="Roboto"/>
                <a:ea typeface="Roboto"/>
                <a:cs typeface="Roboto"/>
                <a:sym typeface="Roboto"/>
              </a:rPr>
              <a:t>RandomForest</a:t>
            </a:r>
            <a:r>
              <a:rPr lang="en">
                <a:solidFill>
                  <a:srgbClr val="172B4D"/>
                </a:solidFill>
                <a:highlight>
                  <a:srgbClr val="FFFFFF"/>
                </a:highlight>
                <a:latin typeface="Roboto"/>
                <a:ea typeface="Roboto"/>
                <a:cs typeface="Roboto"/>
                <a:sym typeface="Roboto"/>
              </a:rPr>
              <a:t> ML method uses lots of decision trees in order to provide a prediction.</a:t>
            </a:r>
            <a:endParaRPr>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Every decision tree in the forest is trained with a different random sample of:</a:t>
            </a:r>
            <a:endParaRPr>
              <a:solidFill>
                <a:srgbClr val="172B4D"/>
              </a:solidFill>
              <a:highlight>
                <a:srgbClr val="FFFFFF"/>
              </a:highlight>
              <a:latin typeface="Roboto"/>
              <a:ea typeface="Roboto"/>
              <a:cs typeface="Roboto"/>
              <a:sym typeface="Roboto"/>
            </a:endParaRPr>
          </a:p>
          <a:p>
            <a:pPr indent="-317500" lvl="1" marL="914400" marR="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Train set observations</a:t>
            </a:r>
            <a:endParaRPr>
              <a:solidFill>
                <a:srgbClr val="172B4D"/>
              </a:solidFill>
              <a:highlight>
                <a:srgbClr val="FFFFFF"/>
              </a:highlight>
              <a:latin typeface="Roboto"/>
              <a:ea typeface="Roboto"/>
              <a:cs typeface="Roboto"/>
              <a:sym typeface="Roboto"/>
            </a:endParaRPr>
          </a:p>
          <a:p>
            <a:pPr indent="-317500" lvl="1" marL="914400" marR="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Features</a:t>
            </a:r>
            <a:endParaRPr>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The final prediction is:</a:t>
            </a:r>
            <a:endParaRPr>
              <a:solidFill>
                <a:srgbClr val="172B4D"/>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Average prediction of all the </a:t>
            </a:r>
            <a:r>
              <a:rPr lang="en">
                <a:solidFill>
                  <a:srgbClr val="172B4D"/>
                </a:solidFill>
                <a:highlight>
                  <a:srgbClr val="FFFFFF"/>
                </a:highlight>
                <a:latin typeface="Roboto"/>
                <a:ea typeface="Roboto"/>
                <a:cs typeface="Roboto"/>
                <a:sym typeface="Roboto"/>
              </a:rPr>
              <a:t>decision</a:t>
            </a:r>
            <a:r>
              <a:rPr lang="en">
                <a:solidFill>
                  <a:srgbClr val="172B4D"/>
                </a:solidFill>
                <a:highlight>
                  <a:srgbClr val="FFFFFF"/>
                </a:highlight>
                <a:latin typeface="Roboto"/>
                <a:ea typeface="Roboto"/>
                <a:cs typeface="Roboto"/>
                <a:sym typeface="Roboto"/>
              </a:rPr>
              <a:t> trees in the forest</a:t>
            </a:r>
            <a:endParaRPr>
              <a:solidFill>
                <a:srgbClr val="172B4D"/>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Most frequent prediction of all the </a:t>
            </a:r>
            <a:r>
              <a:rPr lang="en">
                <a:solidFill>
                  <a:srgbClr val="172B4D"/>
                </a:solidFill>
                <a:highlight>
                  <a:srgbClr val="FFFFFF"/>
                </a:highlight>
                <a:latin typeface="Roboto"/>
                <a:ea typeface="Roboto"/>
                <a:cs typeface="Roboto"/>
                <a:sym typeface="Roboto"/>
              </a:rPr>
              <a:t>decision</a:t>
            </a:r>
            <a:r>
              <a:rPr lang="en">
                <a:solidFill>
                  <a:srgbClr val="172B4D"/>
                </a:solidFill>
                <a:highlight>
                  <a:srgbClr val="FFFFFF"/>
                </a:highlight>
                <a:latin typeface="Roboto"/>
                <a:ea typeface="Roboto"/>
                <a:cs typeface="Roboto"/>
                <a:sym typeface="Roboto"/>
              </a:rPr>
              <a:t> trees in the forest</a:t>
            </a:r>
            <a:endParaRPr>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gd88b72e6a6_0_1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PARALLEL ENSEMBLE METHODS: RANDOM FOREST</a:t>
            </a:r>
            <a:endParaRPr b="0" i="0" sz="2100" u="none" cap="none" strike="noStrike">
              <a:solidFill>
                <a:srgbClr val="2DC5FA"/>
              </a:solidFill>
              <a:latin typeface="Montserrat"/>
              <a:ea typeface="Montserrat"/>
              <a:cs typeface="Montserrat"/>
              <a:sym typeface="Montserrat"/>
            </a:endParaRPr>
          </a:p>
        </p:txBody>
      </p:sp>
      <p:sp>
        <p:nvSpPr>
          <p:cNvPr id="248" name="Google Shape;248;gd88b72e6a6_0_1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49" name="Google Shape;249;gd88b72e6a6_0_10"/>
          <p:cNvPicPr preferRelativeResize="0"/>
          <p:nvPr/>
        </p:nvPicPr>
        <p:blipFill>
          <a:blip r:embed="rId4">
            <a:alphaModFix/>
          </a:blip>
          <a:stretch>
            <a:fillRect/>
          </a:stretch>
        </p:blipFill>
        <p:spPr>
          <a:xfrm>
            <a:off x="733900" y="1472125"/>
            <a:ext cx="4290667" cy="3218000"/>
          </a:xfrm>
          <a:prstGeom prst="rect">
            <a:avLst/>
          </a:prstGeom>
          <a:noFill/>
          <a:ln>
            <a:noFill/>
          </a:ln>
        </p:spPr>
      </p:pic>
      <p:sp>
        <p:nvSpPr>
          <p:cNvPr id="250" name="Google Shape;250;gd88b72e6a6_0_10"/>
          <p:cNvSpPr txBox="1"/>
          <p:nvPr/>
        </p:nvSpPr>
        <p:spPr>
          <a:xfrm>
            <a:off x="5421150" y="2450075"/>
            <a:ext cx="285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sklearn random forest for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sklearn random forest for classification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gd88b72e6a6_0_2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SEQUENTIAL </a:t>
            </a:r>
            <a:r>
              <a:rPr b="1" lang="en" sz="2100">
                <a:solidFill>
                  <a:srgbClr val="2DC5FA"/>
                </a:solidFill>
                <a:latin typeface="Montserrat"/>
                <a:ea typeface="Montserrat"/>
                <a:cs typeface="Montserrat"/>
                <a:sym typeface="Montserrat"/>
              </a:rPr>
              <a:t>ENSEMBLE METHODS: BOOSTING</a:t>
            </a:r>
            <a:endParaRPr b="0" i="0" sz="2100" u="none" cap="none" strike="noStrike">
              <a:solidFill>
                <a:srgbClr val="2DC5FA"/>
              </a:solidFill>
              <a:latin typeface="Montserrat"/>
              <a:ea typeface="Montserrat"/>
              <a:cs typeface="Montserrat"/>
              <a:sym typeface="Montserrat"/>
            </a:endParaRPr>
          </a:p>
        </p:txBody>
      </p:sp>
      <p:sp>
        <p:nvSpPr>
          <p:cNvPr id="256" name="Google Shape;256;gd88b72e6a6_0_2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7" name="Google Shape;257;gd88b72e6a6_0_2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In this set of methods each prediction is an improvement over the previous prediction trying to predict the errors of the previous model.</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58" name="Google Shape;258;gd88b72e6a6_0_24"/>
          <p:cNvPicPr preferRelativeResize="0"/>
          <p:nvPr/>
        </p:nvPicPr>
        <p:blipFill>
          <a:blip r:embed="rId4">
            <a:alphaModFix/>
          </a:blip>
          <a:stretch>
            <a:fillRect/>
          </a:stretch>
        </p:blipFill>
        <p:spPr>
          <a:xfrm>
            <a:off x="3010150" y="2776000"/>
            <a:ext cx="2695575" cy="43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d88b72e6a6_0_42"/>
          <p:cNvSpPr txBox="1"/>
          <p:nvPr>
            <p:ph type="title"/>
          </p:nvPr>
        </p:nvSpPr>
        <p:spPr>
          <a:xfrm>
            <a:off x="616500" y="837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2DC5FA"/>
                </a:solidFill>
                <a:latin typeface="Montserrat"/>
                <a:ea typeface="Montserrat"/>
                <a:cs typeface="Montserrat"/>
                <a:sym typeface="Montserrat"/>
              </a:rPr>
              <a:t>SEQUENTIAL ENSEMBLE METHODS:</a:t>
            </a:r>
            <a:endParaRPr b="1" sz="2100">
              <a:solidFill>
                <a:srgbClr val="2DC5FA"/>
              </a:solidFill>
              <a:latin typeface="Montserrat"/>
              <a:ea typeface="Montserrat"/>
              <a:cs typeface="Montserrat"/>
              <a:sym typeface="Montserrat"/>
            </a:endParaRPr>
          </a:p>
        </p:txBody>
      </p:sp>
      <p:sp>
        <p:nvSpPr>
          <p:cNvPr id="264" name="Google Shape;264;gd88b72e6a6_0_42"/>
          <p:cNvSpPr txBox="1"/>
          <p:nvPr>
            <p:ph idx="1" type="body"/>
          </p:nvPr>
        </p:nvSpPr>
        <p:spPr>
          <a:xfrm>
            <a:off x="768350" y="1410175"/>
            <a:ext cx="7566000" cy="29109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None/>
            </a:pPr>
            <a:r>
              <a:rPr b="1" lang="en">
                <a:latin typeface="Roboto"/>
                <a:ea typeface="Roboto"/>
                <a:cs typeface="Roboto"/>
                <a:sym typeface="Roboto"/>
              </a:rPr>
              <a:t>Adaptive boosting </a:t>
            </a:r>
            <a:r>
              <a:rPr lang="en">
                <a:latin typeface="Roboto"/>
                <a:ea typeface="Roboto"/>
                <a:cs typeface="Roboto"/>
                <a:sym typeface="Roboto"/>
              </a:rPr>
              <a:t>: training made upon misclassified observations. Increase the </a:t>
            </a:r>
            <a:r>
              <a:rPr b="1" lang="en">
                <a:latin typeface="Roboto"/>
                <a:ea typeface="Roboto"/>
                <a:cs typeface="Roboto"/>
                <a:sym typeface="Roboto"/>
              </a:rPr>
              <a:t>weight </a:t>
            </a:r>
            <a:r>
              <a:rPr lang="en">
                <a:latin typeface="Roboto"/>
                <a:ea typeface="Roboto"/>
                <a:cs typeface="Roboto"/>
                <a:sym typeface="Roboto"/>
              </a:rPr>
              <a:t>of sample observations in the training data set, where </a:t>
            </a:r>
            <a:r>
              <a:rPr b="1" lang="en">
                <a:latin typeface="Roboto"/>
                <a:ea typeface="Roboto"/>
                <a:cs typeface="Roboto"/>
                <a:sym typeface="Roboto"/>
              </a:rPr>
              <a:t>observations are hard to classify.</a:t>
            </a:r>
            <a:r>
              <a:rPr lang="en">
                <a:latin typeface="Roboto"/>
                <a:ea typeface="Roboto"/>
                <a:cs typeface="Roboto"/>
                <a:sym typeface="Roboto"/>
              </a:rPr>
              <a:t> Final prediction is based on majority vote, weighted by individual accuracy per tree. </a:t>
            </a:r>
            <a:endParaRPr>
              <a:latin typeface="Roboto"/>
              <a:ea typeface="Roboto"/>
              <a:cs typeface="Roboto"/>
              <a:sym typeface="Roboto"/>
            </a:endParaRPr>
          </a:p>
          <a:p>
            <a:pPr indent="0" lvl="0" marL="0" rtl="0" algn="just">
              <a:lnSpc>
                <a:spcPct val="95000"/>
              </a:lnSpc>
              <a:spcBef>
                <a:spcPts val="0"/>
              </a:spcBef>
              <a:spcAft>
                <a:spcPts val="0"/>
              </a:spcAft>
              <a:buNone/>
            </a:pPr>
            <a:r>
              <a:t/>
            </a:r>
            <a:endParaRPr>
              <a:latin typeface="Roboto"/>
              <a:ea typeface="Roboto"/>
              <a:cs typeface="Roboto"/>
              <a:sym typeface="Roboto"/>
            </a:endParaRPr>
          </a:p>
          <a:p>
            <a:pPr indent="0" lvl="0" marL="0" rtl="0" algn="l">
              <a:lnSpc>
                <a:spcPct val="95000"/>
              </a:lnSpc>
              <a:spcBef>
                <a:spcPts val="0"/>
              </a:spcBef>
              <a:spcAft>
                <a:spcPts val="0"/>
              </a:spcAft>
              <a:buNone/>
            </a:pPr>
            <a:r>
              <a:rPr b="1" lang="en">
                <a:latin typeface="Roboto"/>
                <a:ea typeface="Roboto"/>
                <a:cs typeface="Roboto"/>
                <a:sym typeface="Roboto"/>
              </a:rPr>
              <a:t>Gradient boosting </a:t>
            </a:r>
            <a:r>
              <a:rPr lang="en">
                <a:latin typeface="Roboto"/>
                <a:ea typeface="Roboto"/>
                <a:cs typeface="Roboto"/>
                <a:sym typeface="Roboto"/>
              </a:rPr>
              <a:t>: trains to minimise loss using residual error, rather than update the weights of data points. Decision trees based on purity scores are added to the model, against the prior tree residual error. The final prediction is the sum of all tree predictions. </a:t>
            </a:r>
            <a:endParaRPr>
              <a:latin typeface="Roboto"/>
              <a:ea typeface="Roboto"/>
              <a:cs typeface="Roboto"/>
              <a:sym typeface="Roboto"/>
            </a:endParaRPr>
          </a:p>
          <a:p>
            <a:pPr indent="0" lvl="0" marL="0" rtl="0" algn="l">
              <a:lnSpc>
                <a:spcPct val="95000"/>
              </a:lnSpc>
              <a:spcBef>
                <a:spcPts val="0"/>
              </a:spcBef>
              <a:spcAft>
                <a:spcPts val="0"/>
              </a:spcAft>
              <a:buNone/>
            </a:pPr>
            <a:r>
              <a:t/>
            </a:r>
            <a:endParaRPr sz="2000"/>
          </a:p>
          <a:p>
            <a:pPr indent="0" lvl="0" marL="0" rtl="0" algn="l">
              <a:lnSpc>
                <a:spcPct val="95000"/>
              </a:lnSpc>
              <a:spcBef>
                <a:spcPts val="0"/>
              </a:spcBef>
              <a:spcAft>
                <a:spcPts val="0"/>
              </a:spcAft>
              <a:buNone/>
            </a:pPr>
            <a:r>
              <a:rPr lang="en" sz="2000"/>
              <a:t> </a:t>
            </a:r>
            <a:endParaRPr sz="2000"/>
          </a:p>
          <a:p>
            <a:pPr indent="0" lvl="0" marL="457200" rtl="0" algn="l">
              <a:lnSpc>
                <a:spcPct val="95000"/>
              </a:lnSpc>
              <a:spcBef>
                <a:spcPts val="0"/>
              </a:spcBef>
              <a:spcAft>
                <a:spcPts val="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gd88b72e6a6_0_3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SEQUENTIAL ENSEMBLE METHODS: BOOSTING</a:t>
            </a:r>
            <a:endParaRPr b="0" i="0" sz="2100" u="none" cap="none" strike="noStrike">
              <a:solidFill>
                <a:srgbClr val="2DC5FA"/>
              </a:solidFill>
              <a:latin typeface="Montserrat"/>
              <a:ea typeface="Montserrat"/>
              <a:cs typeface="Montserrat"/>
              <a:sym typeface="Montserrat"/>
            </a:endParaRPr>
          </a:p>
        </p:txBody>
      </p:sp>
      <p:sp>
        <p:nvSpPr>
          <p:cNvPr id="270" name="Google Shape;270;gd88b72e6a6_0_3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1" name="Google Shape;271;gd88b72e6a6_0_33"/>
          <p:cNvSpPr txBox="1"/>
          <p:nvPr/>
        </p:nvSpPr>
        <p:spPr>
          <a:xfrm>
            <a:off x="5442550" y="1509175"/>
            <a:ext cx="2947800" cy="3093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1800"/>
              </a:spcBef>
              <a:spcAft>
                <a:spcPts val="0"/>
              </a:spcAft>
              <a:buClr>
                <a:srgbClr val="172B4D"/>
              </a:buClr>
              <a:buSzPts val="1200"/>
              <a:buFont typeface="Roboto"/>
              <a:buChar char="●"/>
            </a:pPr>
            <a:r>
              <a:rPr lang="en" sz="1200">
                <a:solidFill>
                  <a:srgbClr val="172B4D"/>
                </a:solidFill>
                <a:highlight>
                  <a:srgbClr val="FFFFFF"/>
                </a:highlight>
                <a:latin typeface="Roboto"/>
                <a:ea typeface="Roboto"/>
                <a:cs typeface="Roboto"/>
                <a:sym typeface="Roboto"/>
              </a:rPr>
              <a:t>Adaboost:</a:t>
            </a:r>
            <a:endParaRPr sz="1200">
              <a:solidFill>
                <a:srgbClr val="172B4D"/>
              </a:solidFill>
              <a:highlight>
                <a:srgbClr val="FFFFFF"/>
              </a:highlight>
              <a:latin typeface="Roboto"/>
              <a:ea typeface="Roboto"/>
              <a:cs typeface="Roboto"/>
              <a:sym typeface="Roboto"/>
            </a:endParaRPr>
          </a:p>
          <a:p>
            <a:pPr indent="-304800" lvl="1" marL="914400" marR="0" rtl="0" algn="l">
              <a:lnSpc>
                <a:spcPct val="115000"/>
              </a:lnSpc>
              <a:spcBef>
                <a:spcPts val="1800"/>
              </a:spcBef>
              <a:spcAft>
                <a:spcPts val="0"/>
              </a:spcAft>
              <a:buClr>
                <a:srgbClr val="172B4D"/>
              </a:buClr>
              <a:buSzPts val="1200"/>
              <a:buFont typeface="Roboto"/>
              <a:buChar char="○"/>
            </a:pPr>
            <a:r>
              <a:rPr lang="en" sz="1200" u="sng">
                <a:solidFill>
                  <a:schemeClr val="hlink"/>
                </a:solidFill>
                <a:highlight>
                  <a:srgbClr val="FFFFFF"/>
                </a:highlight>
                <a:latin typeface="Roboto"/>
                <a:ea typeface="Roboto"/>
                <a:cs typeface="Roboto"/>
                <a:sym typeface="Roboto"/>
                <a:hlinkClick r:id="rId4"/>
              </a:rPr>
              <a:t>sklearn adaboost regressor</a:t>
            </a:r>
            <a:endParaRPr sz="1200">
              <a:solidFill>
                <a:srgbClr val="172B4D"/>
              </a:solidFill>
              <a:highlight>
                <a:srgbClr val="FFFFFF"/>
              </a:highlight>
              <a:latin typeface="Roboto"/>
              <a:ea typeface="Roboto"/>
              <a:cs typeface="Roboto"/>
              <a:sym typeface="Roboto"/>
            </a:endParaRPr>
          </a:p>
          <a:p>
            <a:pPr indent="-304800" lvl="1" marL="914400" marR="0" rtl="0" algn="l">
              <a:lnSpc>
                <a:spcPct val="115000"/>
              </a:lnSpc>
              <a:spcBef>
                <a:spcPts val="1800"/>
              </a:spcBef>
              <a:spcAft>
                <a:spcPts val="0"/>
              </a:spcAft>
              <a:buClr>
                <a:srgbClr val="172B4D"/>
              </a:buClr>
              <a:buSzPts val="1200"/>
              <a:buFont typeface="Roboto"/>
              <a:buChar char="○"/>
            </a:pPr>
            <a:r>
              <a:rPr lang="en" sz="1200" u="sng">
                <a:solidFill>
                  <a:schemeClr val="hlink"/>
                </a:solidFill>
                <a:highlight>
                  <a:srgbClr val="FFFFFF"/>
                </a:highlight>
                <a:latin typeface="Roboto"/>
                <a:ea typeface="Roboto"/>
                <a:cs typeface="Roboto"/>
                <a:sym typeface="Roboto"/>
                <a:hlinkClick r:id="rId5"/>
              </a:rPr>
              <a:t>sklearn adaboost classifier</a:t>
            </a:r>
            <a:endParaRPr sz="1200">
              <a:solidFill>
                <a:srgbClr val="172B4D"/>
              </a:solidFill>
              <a:highlight>
                <a:srgbClr val="FFFFFF"/>
              </a:highlight>
              <a:latin typeface="Roboto"/>
              <a:ea typeface="Roboto"/>
              <a:cs typeface="Roboto"/>
              <a:sym typeface="Roboto"/>
            </a:endParaRPr>
          </a:p>
          <a:p>
            <a:pPr indent="-304800" lvl="0" marL="457200" marR="0" rtl="0" algn="l">
              <a:lnSpc>
                <a:spcPct val="115000"/>
              </a:lnSpc>
              <a:spcBef>
                <a:spcPts val="1800"/>
              </a:spcBef>
              <a:spcAft>
                <a:spcPts val="0"/>
              </a:spcAft>
              <a:buClr>
                <a:srgbClr val="172B4D"/>
              </a:buClr>
              <a:buSzPts val="1200"/>
              <a:buFont typeface="Roboto"/>
              <a:buChar char="●"/>
            </a:pPr>
            <a:r>
              <a:rPr lang="en" sz="1200">
                <a:solidFill>
                  <a:srgbClr val="172B4D"/>
                </a:solidFill>
                <a:highlight>
                  <a:srgbClr val="FFFFFF"/>
                </a:highlight>
                <a:latin typeface="Roboto"/>
                <a:ea typeface="Roboto"/>
                <a:cs typeface="Roboto"/>
                <a:sym typeface="Roboto"/>
              </a:rPr>
              <a:t>Gradient boosting:</a:t>
            </a:r>
            <a:endParaRPr sz="1200">
              <a:solidFill>
                <a:srgbClr val="172B4D"/>
              </a:solidFill>
              <a:highlight>
                <a:srgbClr val="FFFFFF"/>
              </a:highlight>
              <a:latin typeface="Roboto"/>
              <a:ea typeface="Roboto"/>
              <a:cs typeface="Roboto"/>
              <a:sym typeface="Roboto"/>
            </a:endParaRPr>
          </a:p>
          <a:p>
            <a:pPr indent="-304800" lvl="1" marL="914400" marR="0" rtl="0" algn="l">
              <a:lnSpc>
                <a:spcPct val="115000"/>
              </a:lnSpc>
              <a:spcBef>
                <a:spcPts val="1800"/>
              </a:spcBef>
              <a:spcAft>
                <a:spcPts val="0"/>
              </a:spcAft>
              <a:buClr>
                <a:srgbClr val="172B4D"/>
              </a:buClr>
              <a:buSzPts val="1200"/>
              <a:buFont typeface="Roboto"/>
              <a:buChar char="○"/>
            </a:pPr>
            <a:r>
              <a:rPr lang="en" sz="1200" u="sng">
                <a:solidFill>
                  <a:schemeClr val="hlink"/>
                </a:solidFill>
                <a:highlight>
                  <a:srgbClr val="FFFFFF"/>
                </a:highlight>
                <a:latin typeface="Roboto"/>
                <a:ea typeface="Roboto"/>
                <a:cs typeface="Roboto"/>
                <a:sym typeface="Roboto"/>
                <a:hlinkClick r:id="rId6"/>
              </a:rPr>
              <a:t>sklearn gradient boosting regressor</a:t>
            </a:r>
            <a:endParaRPr sz="1200">
              <a:solidFill>
                <a:srgbClr val="172B4D"/>
              </a:solidFill>
              <a:highlight>
                <a:srgbClr val="FFFFFF"/>
              </a:highlight>
              <a:latin typeface="Roboto"/>
              <a:ea typeface="Roboto"/>
              <a:cs typeface="Roboto"/>
              <a:sym typeface="Roboto"/>
            </a:endParaRPr>
          </a:p>
          <a:p>
            <a:pPr indent="-304800" lvl="1" marL="914400" marR="0" rtl="0" algn="l">
              <a:lnSpc>
                <a:spcPct val="115000"/>
              </a:lnSpc>
              <a:spcBef>
                <a:spcPts val="1800"/>
              </a:spcBef>
              <a:spcAft>
                <a:spcPts val="0"/>
              </a:spcAft>
              <a:buClr>
                <a:srgbClr val="172B4D"/>
              </a:buClr>
              <a:buSzPts val="1200"/>
              <a:buFont typeface="Roboto"/>
              <a:buChar char="○"/>
            </a:pPr>
            <a:r>
              <a:rPr lang="en" sz="1200" u="sng">
                <a:solidFill>
                  <a:schemeClr val="hlink"/>
                </a:solidFill>
                <a:highlight>
                  <a:srgbClr val="FFFFFF"/>
                </a:highlight>
                <a:latin typeface="Roboto"/>
                <a:ea typeface="Roboto"/>
                <a:cs typeface="Roboto"/>
                <a:sym typeface="Roboto"/>
                <a:hlinkClick r:id="rId7"/>
              </a:rPr>
              <a:t>sklearn gradient boosting classifier</a:t>
            </a:r>
            <a:endParaRPr sz="1200">
              <a:solidFill>
                <a:srgbClr val="172B4D"/>
              </a:solidFill>
              <a:highlight>
                <a:srgbClr val="FFFFFF"/>
              </a:highlight>
              <a:latin typeface="Roboto"/>
              <a:ea typeface="Roboto"/>
              <a:cs typeface="Roboto"/>
              <a:sym typeface="Roboto"/>
            </a:endParaRPr>
          </a:p>
          <a:p>
            <a:pPr indent="0" lvl="0" marL="914400" marR="0" rtl="0" algn="l">
              <a:lnSpc>
                <a:spcPct val="115000"/>
              </a:lnSpc>
              <a:spcBef>
                <a:spcPts val="1800"/>
              </a:spcBef>
              <a:spcAft>
                <a:spcPts val="0"/>
              </a:spcAft>
              <a:buNone/>
            </a:pPr>
            <a:r>
              <a:t/>
            </a:r>
            <a:endParaRPr>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None/>
            </a:pPr>
            <a:r>
              <a:t/>
            </a:r>
            <a:endParaRPr>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72" name="Google Shape;272;gd88b72e6a6_0_33"/>
          <p:cNvPicPr preferRelativeResize="0"/>
          <p:nvPr/>
        </p:nvPicPr>
        <p:blipFill>
          <a:blip r:embed="rId8">
            <a:alphaModFix/>
          </a:blip>
          <a:stretch>
            <a:fillRect/>
          </a:stretch>
        </p:blipFill>
        <p:spPr>
          <a:xfrm>
            <a:off x="578400" y="1951425"/>
            <a:ext cx="4843800" cy="202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d88b72e6a6_0_315"/>
          <p:cNvSpPr txBox="1"/>
          <p:nvPr>
            <p:ph type="title"/>
          </p:nvPr>
        </p:nvSpPr>
        <p:spPr>
          <a:xfrm>
            <a:off x="549700" y="828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STACKING</a:t>
            </a:r>
            <a:endParaRPr b="1">
              <a:solidFill>
                <a:srgbClr val="2DC5FA"/>
              </a:solidFill>
              <a:latin typeface="Montserrat"/>
              <a:ea typeface="Montserrat"/>
              <a:cs typeface="Montserrat"/>
              <a:sym typeface="Montserrat"/>
            </a:endParaRPr>
          </a:p>
        </p:txBody>
      </p:sp>
      <p:pic>
        <p:nvPicPr>
          <p:cNvPr id="278" name="Google Shape;278;gd88b72e6a6_0_315"/>
          <p:cNvPicPr preferRelativeResize="0"/>
          <p:nvPr/>
        </p:nvPicPr>
        <p:blipFill>
          <a:blip r:embed="rId3">
            <a:alphaModFix/>
          </a:blip>
          <a:stretch>
            <a:fillRect/>
          </a:stretch>
        </p:blipFill>
        <p:spPr>
          <a:xfrm>
            <a:off x="637600" y="1649875"/>
            <a:ext cx="5210501" cy="2778200"/>
          </a:xfrm>
          <a:prstGeom prst="rect">
            <a:avLst/>
          </a:prstGeom>
          <a:noFill/>
          <a:ln>
            <a:noFill/>
          </a:ln>
        </p:spPr>
      </p:pic>
      <p:sp>
        <p:nvSpPr>
          <p:cNvPr id="279" name="Google Shape;279;gd88b72e6a6_0_315"/>
          <p:cNvSpPr txBox="1"/>
          <p:nvPr>
            <p:ph idx="1" type="body"/>
          </p:nvPr>
        </p:nvSpPr>
        <p:spPr>
          <a:xfrm>
            <a:off x="6172900" y="841975"/>
            <a:ext cx="2196900" cy="40749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Font typeface="Roboto"/>
              <a:buChar char="●"/>
            </a:pPr>
            <a:r>
              <a:rPr lang="en" sz="1300">
                <a:latin typeface="Roboto"/>
                <a:ea typeface="Roboto"/>
                <a:cs typeface="Roboto"/>
                <a:sym typeface="Roboto"/>
              </a:rPr>
              <a:t>S</a:t>
            </a:r>
            <a:r>
              <a:rPr lang="en" sz="1200">
                <a:latin typeface="Roboto"/>
                <a:ea typeface="Roboto"/>
                <a:cs typeface="Roboto"/>
                <a:sym typeface="Roboto"/>
              </a:rPr>
              <a:t>tacked generalisation:</a:t>
            </a:r>
            <a:endParaRPr sz="1200">
              <a:latin typeface="Roboto"/>
              <a:ea typeface="Roboto"/>
              <a:cs typeface="Roboto"/>
              <a:sym typeface="Roboto"/>
            </a:endParaRPr>
          </a:p>
          <a:p>
            <a:pPr indent="0" lvl="0" marL="457200" rtl="0" algn="just">
              <a:lnSpc>
                <a:spcPct val="95000"/>
              </a:lnSpc>
              <a:spcBef>
                <a:spcPts val="0"/>
              </a:spcBef>
              <a:spcAft>
                <a:spcPts val="0"/>
              </a:spcAft>
              <a:buNone/>
            </a:pPr>
            <a:r>
              <a:t/>
            </a:r>
            <a:endParaRPr sz="1200">
              <a:latin typeface="Roboto"/>
              <a:ea typeface="Roboto"/>
              <a:cs typeface="Roboto"/>
              <a:sym typeface="Roboto"/>
            </a:endParaRPr>
          </a:p>
          <a:p>
            <a:pPr indent="0" lvl="0" marL="0" rtl="0" algn="just">
              <a:lnSpc>
                <a:spcPct val="95000"/>
              </a:lnSpc>
              <a:spcBef>
                <a:spcPts val="0"/>
              </a:spcBef>
              <a:spcAft>
                <a:spcPts val="0"/>
              </a:spcAft>
              <a:buNone/>
            </a:pPr>
            <a:r>
              <a:rPr lang="en" sz="1200">
                <a:latin typeface="Roboto"/>
                <a:ea typeface="Roboto"/>
                <a:cs typeface="Roboto"/>
                <a:sym typeface="Roboto"/>
              </a:rPr>
              <a:t>Given multiple models that are skillful in different ways, and the observed errors are uncorrelated, how to choose which to trust?</a:t>
            </a:r>
            <a:endParaRPr sz="1200">
              <a:latin typeface="Roboto"/>
              <a:ea typeface="Roboto"/>
              <a:cs typeface="Roboto"/>
              <a:sym typeface="Roboto"/>
            </a:endParaRPr>
          </a:p>
          <a:p>
            <a:pPr indent="0" lvl="0" marL="0" rtl="0" algn="just">
              <a:lnSpc>
                <a:spcPct val="95000"/>
              </a:lnSpc>
              <a:spcBef>
                <a:spcPts val="0"/>
              </a:spcBef>
              <a:spcAft>
                <a:spcPts val="0"/>
              </a:spcAft>
              <a:buNone/>
            </a:pPr>
            <a:r>
              <a:t/>
            </a:r>
            <a:endParaRPr sz="1200">
              <a:latin typeface="Roboto"/>
              <a:ea typeface="Roboto"/>
              <a:cs typeface="Roboto"/>
              <a:sym typeface="Roboto"/>
            </a:endParaRPr>
          </a:p>
          <a:p>
            <a:pPr indent="0" lvl="0" marL="0" rtl="0" algn="just">
              <a:lnSpc>
                <a:spcPct val="95000"/>
              </a:lnSpc>
              <a:spcBef>
                <a:spcPts val="0"/>
              </a:spcBef>
              <a:spcAft>
                <a:spcPts val="0"/>
              </a:spcAft>
              <a:buNone/>
            </a:pPr>
            <a:r>
              <a:rPr lang="en" sz="1200">
                <a:latin typeface="Roboto"/>
                <a:ea typeface="Roboto"/>
                <a:cs typeface="Roboto"/>
                <a:sym typeface="Roboto"/>
              </a:rPr>
              <a:t>The new super learner model </a:t>
            </a:r>
            <a:r>
              <a:rPr b="1" lang="en" sz="1200">
                <a:latin typeface="Roboto"/>
                <a:ea typeface="Roboto"/>
                <a:cs typeface="Roboto"/>
                <a:sym typeface="Roboto"/>
              </a:rPr>
              <a:t>learns</a:t>
            </a:r>
            <a:r>
              <a:rPr lang="en" sz="1200">
                <a:latin typeface="Roboto"/>
                <a:ea typeface="Roboto"/>
                <a:cs typeface="Roboto"/>
                <a:sym typeface="Roboto"/>
              </a:rPr>
              <a:t> how to best combine 2+ predictions of base machine learning algorithms </a:t>
            </a:r>
            <a:endParaRPr sz="1200">
              <a:latin typeface="Roboto"/>
              <a:ea typeface="Roboto"/>
              <a:cs typeface="Roboto"/>
              <a:sym typeface="Roboto"/>
            </a:endParaRPr>
          </a:p>
          <a:p>
            <a:pPr indent="0" lvl="0" marL="0" rtl="0" algn="just">
              <a:lnSpc>
                <a:spcPct val="95000"/>
              </a:lnSpc>
              <a:spcBef>
                <a:spcPts val="0"/>
              </a:spcBef>
              <a:spcAft>
                <a:spcPts val="0"/>
              </a:spcAft>
              <a:buNone/>
            </a:pPr>
            <a:r>
              <a:t/>
            </a:r>
            <a:endParaRPr sz="1200">
              <a:latin typeface="Roboto"/>
              <a:ea typeface="Roboto"/>
              <a:cs typeface="Roboto"/>
              <a:sym typeface="Roboto"/>
            </a:endParaRPr>
          </a:p>
          <a:p>
            <a:pPr indent="0" lvl="0" marL="0" rtl="0" algn="just">
              <a:lnSpc>
                <a:spcPct val="95000"/>
              </a:lnSpc>
              <a:spcBef>
                <a:spcPts val="0"/>
              </a:spcBef>
              <a:spcAft>
                <a:spcPts val="0"/>
              </a:spcAft>
              <a:buNone/>
            </a:pPr>
            <a:r>
              <a:rPr lang="en" sz="1200">
                <a:latin typeface="Roboto"/>
                <a:ea typeface="Roboto"/>
                <a:cs typeface="Roboto"/>
                <a:sym typeface="Roboto"/>
              </a:rPr>
              <a:t>The base models chosen are typically </a:t>
            </a:r>
            <a:r>
              <a:rPr b="1" lang="en" sz="1200">
                <a:latin typeface="Roboto"/>
                <a:ea typeface="Roboto"/>
                <a:cs typeface="Roboto"/>
                <a:sym typeface="Roboto"/>
              </a:rPr>
              <a:t>different</a:t>
            </a:r>
            <a:r>
              <a:rPr lang="en" sz="1200">
                <a:latin typeface="Roboto"/>
                <a:ea typeface="Roboto"/>
                <a:cs typeface="Roboto"/>
                <a:sym typeface="Roboto"/>
              </a:rPr>
              <a:t> (unlike bagging)</a:t>
            </a:r>
            <a:endParaRPr sz="1200">
              <a:latin typeface="Roboto"/>
              <a:ea typeface="Roboto"/>
              <a:cs typeface="Roboto"/>
              <a:sym typeface="Roboto"/>
            </a:endParaRPr>
          </a:p>
          <a:p>
            <a:pPr indent="0" lvl="0" marL="0" rtl="0" algn="just">
              <a:lnSpc>
                <a:spcPct val="95000"/>
              </a:lnSpc>
              <a:spcBef>
                <a:spcPts val="0"/>
              </a:spcBef>
              <a:spcAft>
                <a:spcPts val="0"/>
              </a:spcAft>
              <a:buNone/>
            </a:pPr>
            <a:r>
              <a:rPr lang="en" sz="1200">
                <a:latin typeface="Roboto"/>
                <a:ea typeface="Roboto"/>
                <a:cs typeface="Roboto"/>
                <a:sym typeface="Roboto"/>
              </a:rPr>
              <a:t>A </a:t>
            </a:r>
            <a:r>
              <a:rPr b="1" lang="en" sz="1200">
                <a:latin typeface="Roboto"/>
                <a:ea typeface="Roboto"/>
                <a:cs typeface="Roboto"/>
                <a:sym typeface="Roboto"/>
              </a:rPr>
              <a:t>single simple meta</a:t>
            </a:r>
            <a:r>
              <a:rPr lang="en" sz="1200">
                <a:latin typeface="Roboto"/>
                <a:ea typeface="Roboto"/>
                <a:cs typeface="Roboto"/>
                <a:sym typeface="Roboto"/>
              </a:rPr>
              <a:t> model is then used to combine eg linear regression</a:t>
            </a:r>
            <a:endParaRPr sz="1200">
              <a:latin typeface="Roboto"/>
              <a:ea typeface="Roboto"/>
              <a:cs typeface="Roboto"/>
              <a:sym typeface="Roboto"/>
            </a:endParaRPr>
          </a:p>
          <a:p>
            <a:pPr indent="0" lvl="0" marL="0" rtl="0" algn="l">
              <a:lnSpc>
                <a:spcPct val="95000"/>
              </a:lnSpc>
              <a:spcBef>
                <a:spcPts val="0"/>
              </a:spcBef>
              <a:spcAft>
                <a:spcPts val="0"/>
              </a:spcAft>
              <a:buNone/>
            </a:pPr>
            <a:r>
              <a:t/>
            </a:r>
            <a:endParaRPr sz="1600"/>
          </a:p>
          <a:p>
            <a:pPr indent="0" lvl="0" marL="0" rtl="0" algn="l">
              <a:lnSpc>
                <a:spcPct val="95000"/>
              </a:lnSpc>
              <a:spcBef>
                <a:spcPts val="0"/>
              </a:spcBef>
              <a:spcAft>
                <a:spcPts val="0"/>
              </a:spcAft>
              <a:buNone/>
            </a:pPr>
            <a:r>
              <a:rPr lang="en" sz="1600"/>
              <a:t> </a:t>
            </a:r>
            <a:endParaRPr sz="1600"/>
          </a:p>
          <a:p>
            <a:pPr indent="0" lvl="0" marL="457200" rtl="0" algn="l">
              <a:lnSpc>
                <a:spcPct val="95000"/>
              </a:lnSpc>
              <a:spcBef>
                <a:spcPts val="0"/>
              </a:spcBef>
              <a:spcAft>
                <a:spcPts val="0"/>
              </a:spcAft>
              <a:buNone/>
            </a:pPr>
            <a:r>
              <a:t/>
            </a:r>
            <a:endParaRPr sz="1600"/>
          </a:p>
        </p:txBody>
      </p:sp>
      <p:sp>
        <p:nvSpPr>
          <p:cNvPr id="280" name="Google Shape;280;gd88b72e6a6_0_315"/>
          <p:cNvSpPr txBox="1"/>
          <p:nvPr/>
        </p:nvSpPr>
        <p:spPr>
          <a:xfrm>
            <a:off x="637600" y="3802050"/>
            <a:ext cx="143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99999"/>
                </a:solidFill>
                <a:latin typeface="Nunito"/>
                <a:ea typeface="Nunito"/>
                <a:cs typeface="Nunito"/>
                <a:sym typeface="Nunito"/>
              </a:rPr>
              <a:t>Source </a:t>
            </a:r>
            <a:r>
              <a:rPr lang="en" sz="1100" u="sng">
                <a:solidFill>
                  <a:srgbClr val="999999"/>
                </a:solidFill>
                <a:latin typeface="Nunito"/>
                <a:ea typeface="Nunito"/>
                <a:cs typeface="Nunito"/>
                <a:sym typeface="Nunito"/>
                <a:hlinkClick r:id="rId4">
                  <a:extLst>
                    <a:ext uri="{A12FA001-AC4F-418D-AE19-62706E023703}">
                      <ahyp:hlinkClr val="tx"/>
                    </a:ext>
                  </a:extLst>
                </a:hlinkClick>
              </a:rPr>
              <a:t>machine learning mastery</a:t>
            </a:r>
            <a:endParaRPr sz="1100">
              <a:solidFill>
                <a:srgbClr val="999999"/>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